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Marcellus"/>
      <p:regular r:id="rId14"/>
    </p:embeddedFont>
    <p:embeddedFont>
      <p:font typeface="Montserra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regular.fntdata"/><Relationship Id="rId14" Type="http://schemas.openxmlformats.org/officeDocument/2006/relationships/font" Target="fonts/Marcellus-regular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" name="Google Shape;4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" name="Google Shape;4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1.png"/><Relationship Id="rId6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5" Type="http://schemas.openxmlformats.org/officeDocument/2006/relationships/image" Target="../media/image5.png"/><Relationship Id="rId6" Type="http://schemas.openxmlformats.org/officeDocument/2006/relationships/image" Target="../media/image13.png"/><Relationship Id="rId7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2"/>
          <p:cNvSpPr/>
          <p:nvPr/>
        </p:nvSpPr>
        <p:spPr>
          <a:xfrm>
            <a:off x="793790" y="2837140"/>
            <a:ext cx="7556421" cy="1483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450"/>
              <a:buFont typeface="Marcellus"/>
              <a:buNone/>
            </a:pPr>
            <a:r>
              <a:rPr b="0" i="0" lang="en-US" sz="44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Understanding Kernels in SVM</a:t>
            </a:r>
            <a:endParaRPr b="0" i="0" sz="4450" u="none" cap="none" strike="noStrike"/>
          </a:p>
        </p:txBody>
      </p:sp>
      <p:sp>
        <p:nvSpPr>
          <p:cNvPr id="45" name="Google Shape;45;p12"/>
          <p:cNvSpPr/>
          <p:nvPr/>
        </p:nvSpPr>
        <p:spPr>
          <a:xfrm>
            <a:off x="793790" y="4618315"/>
            <a:ext cx="7556421" cy="774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Kernels are mathematical engines that enable Support Vector Machines (SVMs) to handle complex, nonlinear patterns. They transform data to find clear boundaries where none seemed to exist.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719852" y="494943"/>
            <a:ext cx="6313527" cy="6725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629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050"/>
              <a:buFont typeface="Marcellus"/>
              <a:buNone/>
            </a:pPr>
            <a:r>
              <a:rPr b="0" i="0" lang="en-US" sz="40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Why Do We Need Kernels?</a:t>
            </a:r>
            <a:endParaRPr b="0" i="0" sz="4050" u="none" cap="none" strike="noStrike"/>
          </a:p>
        </p:txBody>
      </p:sp>
      <p:pic>
        <p:nvPicPr>
          <p:cNvPr descr="preencoded.png" id="52" name="Google Shape;5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850" y="1639850"/>
            <a:ext cx="10147303" cy="5145224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/>
          <p:nvPr/>
        </p:nvSpPr>
        <p:spPr>
          <a:xfrm>
            <a:off x="11767542" y="1617345"/>
            <a:ext cx="2150507" cy="336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2000"/>
              <a:buFont typeface="Marcellus"/>
              <a:buNone/>
            </a:pPr>
            <a:r>
              <a:rPr b="0" i="0" lang="en-US" sz="20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The Challenge</a:t>
            </a:r>
            <a:endParaRPr b="0" i="0" sz="2000" u="none" cap="none" strike="noStrike"/>
          </a:p>
        </p:txBody>
      </p:sp>
      <p:sp>
        <p:nvSpPr>
          <p:cNvPr id="54" name="Google Shape;54;p13"/>
          <p:cNvSpPr/>
          <p:nvPr/>
        </p:nvSpPr>
        <p:spPr>
          <a:xfrm>
            <a:off x="11767542" y="2133481"/>
            <a:ext cx="2150507" cy="14037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Real-world data is rarely linearly separable. Datasets like 'moons' or 'circles' cannot be divided by a straight line.</a:t>
            </a:r>
            <a:endParaRPr b="0" i="0" sz="1400" u="none" cap="none" strike="noStrike"/>
          </a:p>
        </p:txBody>
      </p:sp>
      <p:sp>
        <p:nvSpPr>
          <p:cNvPr id="55" name="Google Shape;55;p13"/>
          <p:cNvSpPr/>
          <p:nvPr/>
        </p:nvSpPr>
        <p:spPr>
          <a:xfrm>
            <a:off x="11767542" y="3699153"/>
            <a:ext cx="2150507" cy="1871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Linear classifiers struggle with: curved boundaries, intertwined class distributions, and complex multidimensional structures.</a:t>
            </a:r>
            <a:endParaRPr b="0" i="0" sz="1400" u="none" cap="none" strike="noStrike"/>
          </a:p>
        </p:txBody>
      </p:sp>
      <p:sp>
        <p:nvSpPr>
          <p:cNvPr id="56" name="Google Shape;56;p13"/>
          <p:cNvSpPr/>
          <p:nvPr/>
        </p:nvSpPr>
        <p:spPr>
          <a:xfrm>
            <a:off x="11767542" y="5732740"/>
            <a:ext cx="2150507" cy="14037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00"/>
              <a:buFont typeface="Montserrat"/>
              <a:buNone/>
            </a:pPr>
            <a:r>
              <a:rPr b="0" i="0" lang="en-US" sz="14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Kernels are vital, enabling SVMs to tackle complex, nonlinear real-world classification challenges.</a:t>
            </a:r>
            <a:endParaRPr b="0" i="0" sz="1400" u="none" cap="none" strike="noStrike"/>
          </a:p>
        </p:txBody>
      </p:sp>
      <p:sp>
        <p:nvSpPr>
          <p:cNvPr id="57" name="Google Shape;57;p13"/>
          <p:cNvSpPr/>
          <p:nvPr/>
        </p:nvSpPr>
        <p:spPr>
          <a:xfrm>
            <a:off x="719852" y="7500818"/>
            <a:ext cx="13190696" cy="2339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756642" y="520184"/>
            <a:ext cx="10878383" cy="14142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824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8550"/>
              <a:buFont typeface="Marcellus"/>
              <a:buNone/>
            </a:pPr>
            <a:r>
              <a:rPr b="0" i="0" lang="en-US" sz="85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The Kernel Trick</a:t>
            </a:r>
            <a:endParaRPr b="0" i="0" sz="8550" u="none" cap="none" strike="noStrike"/>
          </a:p>
        </p:txBody>
      </p:sp>
      <p:sp>
        <p:nvSpPr>
          <p:cNvPr id="64" name="Google Shape;64;p14"/>
          <p:cNvSpPr/>
          <p:nvPr/>
        </p:nvSpPr>
        <p:spPr>
          <a:xfrm>
            <a:off x="1040368" y="2430899"/>
            <a:ext cx="12833390" cy="245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"We pretend to project data into a higher dimension without actually doing it."</a:t>
            </a:r>
            <a:endParaRPr b="0" i="0" sz="1450" u="none" cap="none" strike="noStrike"/>
          </a:p>
        </p:txBody>
      </p:sp>
      <p:sp>
        <p:nvSpPr>
          <p:cNvPr id="65" name="Google Shape;65;p14"/>
          <p:cNvSpPr/>
          <p:nvPr/>
        </p:nvSpPr>
        <p:spPr>
          <a:xfrm>
            <a:off x="756642" y="2218134"/>
            <a:ext cx="22860" cy="671393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756642" y="3102293"/>
            <a:ext cx="13117116" cy="737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 kernel trick avoids explicit high-dimensional calculations by computing inner products directly in the original space. This mathematical shortcut makes complex transformations computationally feasible, offering the power of high-dimensional separation while maintaining original computational cost.</a:t>
            </a:r>
            <a:endParaRPr b="0" i="0" sz="1450" u="none" cap="none" strike="noStrike"/>
          </a:p>
        </p:txBody>
      </p:sp>
      <p:pic>
        <p:nvPicPr>
          <p:cNvPr descr="preencoded.png" id="67" name="Google Shape;6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42" y="4265414"/>
            <a:ext cx="5784652" cy="32371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68" name="Google Shape;6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10400" y="4265414"/>
            <a:ext cx="6870859" cy="2974658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/>
          <p:nvPr/>
        </p:nvSpPr>
        <p:spPr>
          <a:xfrm>
            <a:off x="7010400" y="7452836"/>
            <a:ext cx="6870859" cy="2458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SzPts val="1450"/>
              <a:buFont typeface="Arial"/>
              <a:buNone/>
            </a:pPr>
            <a:r>
              <a:t/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662821" y="455652"/>
            <a:ext cx="6459855" cy="6193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333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750"/>
              <a:buFont typeface="Marcellus"/>
              <a:buNone/>
            </a:pPr>
            <a:r>
              <a:rPr b="0" i="0" lang="en-US" sz="37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Linear Kernel: The Foundation</a:t>
            </a:r>
            <a:endParaRPr b="0" i="0" sz="3750" u="none" cap="none" strike="noStrike"/>
          </a:p>
        </p:txBody>
      </p:sp>
      <p:sp>
        <p:nvSpPr>
          <p:cNvPr id="76" name="Google Shape;76;p15"/>
          <p:cNvSpPr/>
          <p:nvPr/>
        </p:nvSpPr>
        <p:spPr>
          <a:xfrm>
            <a:off x="662821" y="1406366"/>
            <a:ext cx="4324469" cy="1648897"/>
          </a:xfrm>
          <a:prstGeom prst="roundRect">
            <a:avLst>
              <a:gd fmla="val 4221" name="adj"/>
            </a:avLst>
          </a:prstGeom>
          <a:solidFill>
            <a:srgbClr val="FFFFF4"/>
          </a:solidFill>
          <a:ln cap="flat" cmpd="sng" w="15225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843677" y="1587222"/>
            <a:ext cx="497086" cy="497086"/>
          </a:xfrm>
          <a:prstGeom prst="roundRect">
            <a:avLst>
              <a:gd fmla="val 18393368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78" name="Google Shape;7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0361" y="1723787"/>
            <a:ext cx="223718" cy="223718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/>
          <p:nvPr/>
        </p:nvSpPr>
        <p:spPr>
          <a:xfrm>
            <a:off x="843677" y="2249924"/>
            <a:ext cx="2382203" cy="3096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2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Simple Boundary</a:t>
            </a:r>
            <a:endParaRPr b="0" i="0" sz="1850" u="none" cap="none" strike="noStrike"/>
          </a:p>
        </p:txBody>
      </p:sp>
      <p:sp>
        <p:nvSpPr>
          <p:cNvPr id="80" name="Google Shape;80;p15"/>
          <p:cNvSpPr/>
          <p:nvPr/>
        </p:nvSpPr>
        <p:spPr>
          <a:xfrm>
            <a:off x="843677" y="2659023"/>
            <a:ext cx="3962757" cy="215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923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Creates a straight decision boundary</a:t>
            </a:r>
            <a:endParaRPr b="0" i="0" sz="1300" u="none" cap="none" strike="noStrike"/>
          </a:p>
        </p:txBody>
      </p:sp>
      <p:sp>
        <p:nvSpPr>
          <p:cNvPr id="81" name="Google Shape;81;p15"/>
          <p:cNvSpPr/>
          <p:nvPr/>
        </p:nvSpPr>
        <p:spPr>
          <a:xfrm>
            <a:off x="5152906" y="1406366"/>
            <a:ext cx="4324469" cy="1648897"/>
          </a:xfrm>
          <a:prstGeom prst="roundRect">
            <a:avLst>
              <a:gd fmla="val 4221" name="adj"/>
            </a:avLst>
          </a:prstGeom>
          <a:solidFill>
            <a:srgbClr val="FFFFF4"/>
          </a:solidFill>
          <a:ln cap="flat" cmpd="sng" w="15225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5333762" y="1587222"/>
            <a:ext cx="497086" cy="497086"/>
          </a:xfrm>
          <a:prstGeom prst="roundRect">
            <a:avLst>
              <a:gd fmla="val 18393368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3" name="Google Shape;8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70446" y="1723787"/>
            <a:ext cx="223718" cy="223718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/>
          <p:nvPr/>
        </p:nvSpPr>
        <p:spPr>
          <a:xfrm>
            <a:off x="5333762" y="2249924"/>
            <a:ext cx="2382203" cy="3096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2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When to Use</a:t>
            </a:r>
            <a:endParaRPr b="0" i="0" sz="1850" u="none" cap="none" strike="noStrike"/>
          </a:p>
        </p:txBody>
      </p:sp>
      <p:sp>
        <p:nvSpPr>
          <p:cNvPr id="85" name="Google Shape;85;p15"/>
          <p:cNvSpPr/>
          <p:nvPr/>
        </p:nvSpPr>
        <p:spPr>
          <a:xfrm>
            <a:off x="5333762" y="2659023"/>
            <a:ext cx="3962757" cy="215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923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Data is linearly separable</a:t>
            </a:r>
            <a:endParaRPr b="0" i="0" sz="1300" u="none" cap="none" strike="noStrike"/>
          </a:p>
        </p:txBody>
      </p:sp>
      <p:sp>
        <p:nvSpPr>
          <p:cNvPr id="86" name="Google Shape;86;p15"/>
          <p:cNvSpPr/>
          <p:nvPr/>
        </p:nvSpPr>
        <p:spPr>
          <a:xfrm>
            <a:off x="9642991" y="1406366"/>
            <a:ext cx="4324469" cy="1648897"/>
          </a:xfrm>
          <a:prstGeom prst="roundRect">
            <a:avLst>
              <a:gd fmla="val 4221" name="adj"/>
            </a:avLst>
          </a:prstGeom>
          <a:solidFill>
            <a:srgbClr val="FFFFF4"/>
          </a:solidFill>
          <a:ln cap="flat" cmpd="sng" w="15225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9823847" y="1587222"/>
            <a:ext cx="497086" cy="497086"/>
          </a:xfrm>
          <a:prstGeom prst="roundRect">
            <a:avLst>
              <a:gd fmla="val 18393368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8" name="Google Shape;88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960531" y="1723787"/>
            <a:ext cx="223718" cy="22371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/>
          <p:nvPr/>
        </p:nvSpPr>
        <p:spPr>
          <a:xfrm>
            <a:off x="9823847" y="2249924"/>
            <a:ext cx="2382203" cy="3096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2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Performance</a:t>
            </a:r>
            <a:endParaRPr b="0" i="0" sz="1850" u="none" cap="none" strike="noStrike"/>
          </a:p>
        </p:txBody>
      </p:sp>
      <p:sp>
        <p:nvSpPr>
          <p:cNvPr id="90" name="Google Shape;90;p15"/>
          <p:cNvSpPr/>
          <p:nvPr/>
        </p:nvSpPr>
        <p:spPr>
          <a:xfrm>
            <a:off x="9823847" y="2659023"/>
            <a:ext cx="3962757" cy="215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923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Fastest to train and predict</a:t>
            </a:r>
            <a:endParaRPr b="0" i="0" sz="1300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507924" y="4458400"/>
            <a:ext cx="60021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Defined as K(x, y) = xTy, it's equivalent to standard SVM without transformation. It's the baseline for high-dimensional data like text classification.</a:t>
            </a:r>
            <a:endParaRPr b="0" i="0" sz="1300" u="none" cap="none" strike="noStrike"/>
          </a:p>
        </p:txBody>
      </p:sp>
      <p:sp>
        <p:nvSpPr>
          <p:cNvPr id="92" name="Google Shape;92;p15"/>
          <p:cNvSpPr/>
          <p:nvPr/>
        </p:nvSpPr>
        <p:spPr>
          <a:xfrm>
            <a:off x="507924" y="5597043"/>
            <a:ext cx="60021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Despite its simplicity, it performs exceptionally well when features capture relevant patterns in sparse, high-dimensional spaces.</a:t>
            </a:r>
            <a:endParaRPr b="0" i="0" sz="1300" u="none" cap="none" strike="noStrike"/>
          </a:p>
        </p:txBody>
      </p:sp>
      <p:pic>
        <p:nvPicPr>
          <p:cNvPr descr="preencoded.png" id="93" name="Google Shape;93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10025" y="3427925"/>
            <a:ext cx="7465052" cy="421957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5"/>
          <p:cNvSpPr/>
          <p:nvPr/>
        </p:nvSpPr>
        <p:spPr>
          <a:xfrm>
            <a:off x="8073271" y="7833836"/>
            <a:ext cx="5901809" cy="2153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923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/>
          <p:nvPr/>
        </p:nvSpPr>
        <p:spPr>
          <a:xfrm>
            <a:off x="755333" y="519351"/>
            <a:ext cx="10294977" cy="7058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588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250"/>
              <a:buFont typeface="Marcellus"/>
              <a:buNone/>
            </a:pPr>
            <a:r>
              <a:rPr b="0" i="0" lang="en-US" sz="42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Polynomial Kernel: Controlled Complexity</a:t>
            </a:r>
            <a:endParaRPr b="0" i="0" sz="4250" u="none" cap="none" strike="noStrike"/>
          </a:p>
        </p:txBody>
      </p:sp>
      <p:pic>
        <p:nvPicPr>
          <p:cNvPr descr="preencoded.png" id="101" name="Google Shape;10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325" y="1720800"/>
            <a:ext cx="7566727" cy="529662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/>
          <p:nvPr/>
        </p:nvSpPr>
        <p:spPr>
          <a:xfrm>
            <a:off x="755333" y="7103031"/>
            <a:ext cx="7415808" cy="245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SzPts val="1450"/>
              <a:buFont typeface="Arial"/>
              <a:buNone/>
            </a:pPr>
            <a:r>
              <a:t/>
            </a:r>
            <a:endParaRPr b="0" i="0" sz="1450" u="none" cap="none" strike="noStrike"/>
          </a:p>
        </p:txBody>
      </p:sp>
      <p:pic>
        <p:nvPicPr>
          <p:cNvPr descr="preencoded.png" id="103" name="Google Shape;10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39532" y="1720810"/>
            <a:ext cx="944166" cy="141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/>
          <p:nvPr/>
        </p:nvSpPr>
        <p:spPr>
          <a:xfrm>
            <a:off x="9772531" y="1909643"/>
            <a:ext cx="2714744" cy="352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95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100"/>
              <a:buFont typeface="Marcellus"/>
              <a:buNone/>
            </a:pPr>
            <a:r>
              <a:rPr b="0" i="0" lang="en-US" sz="21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Degree 2</a:t>
            </a:r>
            <a:endParaRPr b="0" i="0" sz="2100" u="none" cap="none" strike="noStrike"/>
          </a:p>
        </p:txBody>
      </p:sp>
      <p:sp>
        <p:nvSpPr>
          <p:cNvPr id="105" name="Google Shape;105;p16"/>
          <p:cNvSpPr/>
          <p:nvPr/>
        </p:nvSpPr>
        <p:spPr>
          <a:xfrm>
            <a:off x="9772531" y="2451378"/>
            <a:ext cx="4110038" cy="490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Creates gentle curves; suitable for moderately nonlinear patterns.</a:t>
            </a:r>
            <a:endParaRPr b="0" i="0" sz="1450" u="none" cap="none" strike="noStrike"/>
          </a:p>
        </p:txBody>
      </p:sp>
      <p:pic>
        <p:nvPicPr>
          <p:cNvPr descr="preencoded.png" id="106" name="Google Shape;106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39532" y="3130987"/>
            <a:ext cx="944166" cy="141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/>
          <p:nvPr/>
        </p:nvSpPr>
        <p:spPr>
          <a:xfrm>
            <a:off x="9772531" y="3319820"/>
            <a:ext cx="2714744" cy="352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95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100"/>
              <a:buFont typeface="Marcellus"/>
              <a:buNone/>
            </a:pPr>
            <a:r>
              <a:rPr b="0" i="0" lang="en-US" sz="21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Degree 3</a:t>
            </a:r>
            <a:endParaRPr b="0" i="0" sz="2100" u="none" cap="none" strike="noStrike"/>
          </a:p>
        </p:txBody>
      </p:sp>
      <p:sp>
        <p:nvSpPr>
          <p:cNvPr id="108" name="Google Shape;108;p16"/>
          <p:cNvSpPr/>
          <p:nvPr/>
        </p:nvSpPr>
        <p:spPr>
          <a:xfrm>
            <a:off x="9772531" y="3861554"/>
            <a:ext cx="4110038" cy="490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Captures intricate patterns; balances flexibility and generalization.</a:t>
            </a:r>
            <a:endParaRPr b="0" i="0" sz="1450" u="none" cap="none" strike="noStrike"/>
          </a:p>
        </p:txBody>
      </p:sp>
      <p:pic>
        <p:nvPicPr>
          <p:cNvPr descr="preencoded.png" id="109" name="Google Shape;109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39532" y="4541163"/>
            <a:ext cx="944166" cy="141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/>
          <p:nvPr/>
        </p:nvSpPr>
        <p:spPr>
          <a:xfrm>
            <a:off x="9772531" y="4729996"/>
            <a:ext cx="2714744" cy="3529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95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100"/>
              <a:buFont typeface="Marcellus"/>
              <a:buNone/>
            </a:pPr>
            <a:r>
              <a:rPr b="0" i="0" lang="en-US" sz="21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Higher Degrees</a:t>
            </a:r>
            <a:endParaRPr b="0" i="0" sz="2100" u="none" cap="none" strike="noStrike"/>
          </a:p>
        </p:txBody>
      </p:sp>
      <p:sp>
        <p:nvSpPr>
          <p:cNvPr id="111" name="Google Shape;111;p16"/>
          <p:cNvSpPr/>
          <p:nvPr/>
        </p:nvSpPr>
        <p:spPr>
          <a:xfrm>
            <a:off x="9772531" y="5271730"/>
            <a:ext cx="4110038" cy="490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Increases model capacity but risks severe overfitting. Use with caution.</a:t>
            </a:r>
            <a:endParaRPr b="0" i="0" sz="1450" u="none" cap="none" strike="noStrike"/>
          </a:p>
        </p:txBody>
      </p:sp>
      <p:sp>
        <p:nvSpPr>
          <p:cNvPr id="112" name="Google Shape;112;p16"/>
          <p:cNvSpPr/>
          <p:nvPr/>
        </p:nvSpPr>
        <p:spPr>
          <a:xfrm>
            <a:off x="8639532" y="6163747"/>
            <a:ext cx="5243036" cy="4907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450"/>
              <a:buFont typeface="Montserrat"/>
              <a:buNone/>
            </a:pPr>
            <a:r>
              <a:rPr b="0" i="0" lang="en-US" sz="14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Defined as K(x, y) = (xTy + c)d, this kernel is effective when polynomial relationships are suspected in data.</a:t>
            </a:r>
            <a:endParaRPr b="0" i="0" sz="1450" u="none" cap="none" strike="noStrike"/>
          </a:p>
        </p:txBody>
      </p:sp>
      <p:sp>
        <p:nvSpPr>
          <p:cNvPr id="113" name="Google Shape;113;p16"/>
          <p:cNvSpPr/>
          <p:nvPr/>
        </p:nvSpPr>
        <p:spPr>
          <a:xfrm>
            <a:off x="755333" y="7730728"/>
            <a:ext cx="13119735" cy="2453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034"/>
              </a:lnSpc>
              <a:spcBef>
                <a:spcPts val="0"/>
              </a:spcBef>
              <a:spcAft>
                <a:spcPts val="0"/>
              </a:spcAft>
              <a:buSzPts val="1450"/>
              <a:buFont typeface="Arial"/>
              <a:buNone/>
            </a:pPr>
            <a:r>
              <a:t/>
            </a:r>
            <a:endParaRPr b="0" i="0" sz="14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/>
          <p:nvPr/>
        </p:nvSpPr>
        <p:spPr>
          <a:xfrm>
            <a:off x="793790" y="2015847"/>
            <a:ext cx="7531656" cy="7417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37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450"/>
              <a:buFont typeface="Marcellus"/>
              <a:buNone/>
            </a:pPr>
            <a:r>
              <a:rPr b="0" i="0" lang="en-US" sz="44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Polynomial Kernel: Trade-offs</a:t>
            </a:r>
            <a:endParaRPr b="0" i="0" sz="4450" u="none" cap="none" strike="noStrike"/>
          </a:p>
        </p:txBody>
      </p:sp>
      <p:sp>
        <p:nvSpPr>
          <p:cNvPr id="120" name="Google Shape;120;p17"/>
          <p:cNvSpPr/>
          <p:nvPr/>
        </p:nvSpPr>
        <p:spPr>
          <a:xfrm>
            <a:off x="793790" y="3253621"/>
            <a:ext cx="3423642" cy="4450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075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2650"/>
              <a:buFont typeface="Marcellus"/>
              <a:buNone/>
            </a:pPr>
            <a:r>
              <a:rPr b="0" i="0" lang="en-US" sz="26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✓ Advantages</a:t>
            </a:r>
            <a:endParaRPr b="0" i="0" sz="2650" u="none" cap="none" strike="noStrike"/>
          </a:p>
        </p:txBody>
      </p:sp>
      <p:sp>
        <p:nvSpPr>
          <p:cNvPr id="121" name="Google Shape;121;p17"/>
          <p:cNvSpPr/>
          <p:nvPr/>
        </p:nvSpPr>
        <p:spPr>
          <a:xfrm>
            <a:off x="793790" y="3897035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Captures polynomial feature interactions</a:t>
            </a:r>
            <a:endParaRPr b="0" i="0" sz="1550" u="none" cap="none" strike="noStrike"/>
          </a:p>
        </p:txBody>
      </p:sp>
      <p:sp>
        <p:nvSpPr>
          <p:cNvPr id="122" name="Google Shape;122;p17"/>
          <p:cNvSpPr/>
          <p:nvPr/>
        </p:nvSpPr>
        <p:spPr>
          <a:xfrm>
            <a:off x="793790" y="4224457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Interpretable with clear degree</a:t>
            </a:r>
            <a:endParaRPr b="0" i="0" sz="1550" u="none" cap="none" strike="noStrike"/>
          </a:p>
        </p:txBody>
      </p:sp>
      <p:sp>
        <p:nvSpPr>
          <p:cNvPr id="123" name="Google Shape;123;p17"/>
          <p:cNvSpPr/>
          <p:nvPr/>
        </p:nvSpPr>
        <p:spPr>
          <a:xfrm>
            <a:off x="793790" y="4551878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Effective for smooth patterns</a:t>
            </a:r>
            <a:endParaRPr b="0" i="0" sz="1550" u="none" cap="none" strike="noStrike"/>
          </a:p>
        </p:txBody>
      </p:sp>
      <p:sp>
        <p:nvSpPr>
          <p:cNvPr id="124" name="Google Shape;124;p17"/>
          <p:cNvSpPr/>
          <p:nvPr/>
        </p:nvSpPr>
        <p:spPr>
          <a:xfrm>
            <a:off x="793790" y="4879300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Efficient for low degrees</a:t>
            </a:r>
            <a:endParaRPr b="0" i="0" sz="1550" u="none" cap="none" strike="noStrike"/>
          </a:p>
        </p:txBody>
      </p:sp>
      <p:sp>
        <p:nvSpPr>
          <p:cNvPr id="125" name="Google Shape;125;p17"/>
          <p:cNvSpPr/>
          <p:nvPr/>
        </p:nvSpPr>
        <p:spPr>
          <a:xfrm>
            <a:off x="7564874" y="3253621"/>
            <a:ext cx="3423642" cy="4450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07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0"/>
              <a:buFont typeface="Marcellus"/>
              <a:buNone/>
            </a:pPr>
            <a:r>
              <a:rPr b="0" i="0" lang="en-US" sz="2650" u="none" cap="none" strike="noStrike">
                <a:solidFill>
                  <a:srgbClr val="000000"/>
                </a:solidFill>
                <a:latin typeface="Marcellus"/>
                <a:ea typeface="Marcellus"/>
                <a:cs typeface="Marcellus"/>
                <a:sym typeface="Marcellus"/>
              </a:rPr>
              <a:t>⚠</a:t>
            </a:r>
            <a:r>
              <a:rPr b="0" i="0" lang="en-US" sz="26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 Challenges</a:t>
            </a:r>
            <a:endParaRPr b="0" i="0" sz="2650" u="none" cap="none" strike="noStrike"/>
          </a:p>
        </p:txBody>
      </p:sp>
      <p:sp>
        <p:nvSpPr>
          <p:cNvPr id="126" name="Google Shape;126;p17"/>
          <p:cNvSpPr/>
          <p:nvPr/>
        </p:nvSpPr>
        <p:spPr>
          <a:xfrm>
            <a:off x="7564874" y="3897035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High degrees risk overfitting</a:t>
            </a:r>
            <a:endParaRPr b="0" i="0" sz="1550" u="none" cap="none" strike="noStrike"/>
          </a:p>
        </p:txBody>
      </p:sp>
      <p:sp>
        <p:nvSpPr>
          <p:cNvPr id="127" name="Google Shape;127;p17"/>
          <p:cNvSpPr/>
          <p:nvPr/>
        </p:nvSpPr>
        <p:spPr>
          <a:xfrm>
            <a:off x="7564874" y="4224457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Numerical instability</a:t>
            </a:r>
            <a:endParaRPr b="0" i="0" sz="1550" u="none" cap="none" strike="noStrike"/>
          </a:p>
        </p:txBody>
      </p:sp>
      <p:sp>
        <p:nvSpPr>
          <p:cNvPr id="128" name="Google Shape;128;p17"/>
          <p:cNvSpPr/>
          <p:nvPr/>
        </p:nvSpPr>
        <p:spPr>
          <a:xfrm>
            <a:off x="7564874" y="4551878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Sensitive to feature scaling</a:t>
            </a:r>
            <a:endParaRPr b="0" i="0" sz="1550" u="none" cap="none" strike="noStrike"/>
          </a:p>
        </p:txBody>
      </p:sp>
      <p:sp>
        <p:nvSpPr>
          <p:cNvPr id="129" name="Google Shape;129;p17"/>
          <p:cNvSpPr/>
          <p:nvPr/>
        </p:nvSpPr>
        <p:spPr>
          <a:xfrm>
            <a:off x="7564874" y="4879300"/>
            <a:ext cx="6279356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Char char="•"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Requires careful tuning</a:t>
            </a:r>
            <a:endParaRPr b="0" i="0" sz="1550" u="none" cap="none" strike="noStrike"/>
          </a:p>
        </p:txBody>
      </p:sp>
      <p:sp>
        <p:nvSpPr>
          <p:cNvPr id="130" name="Google Shape;130;p17"/>
          <p:cNvSpPr/>
          <p:nvPr/>
        </p:nvSpPr>
        <p:spPr>
          <a:xfrm>
            <a:off x="793790" y="5429964"/>
            <a:ext cx="13042821" cy="783669"/>
          </a:xfrm>
          <a:prstGeom prst="roundRect">
            <a:avLst>
              <a:gd fmla="val 10637" name="adj"/>
            </a:avLst>
          </a:prstGeom>
          <a:solidFill>
            <a:srgbClr val="FFD1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1" name="Google Shape;13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2148" y="5694759"/>
            <a:ext cx="248007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>
            <a:off x="1438513" y="5677853"/>
            <a:ext cx="12199739" cy="2580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50"/>
              <a:buFont typeface="Montserrat"/>
              <a:buNone/>
            </a:pPr>
            <a:r>
              <a:rPr b="1" i="0" lang="en-US" sz="15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Best Practice:</a:t>
            </a:r>
            <a:r>
              <a:rPr b="0" i="0" lang="en-US" sz="15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Start with degree 2 or 3. Higher degrees often overfit. Use cross-validation to select degree.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8" name="Google Shape;13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3567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8"/>
          <p:cNvSpPr/>
          <p:nvPr/>
        </p:nvSpPr>
        <p:spPr>
          <a:xfrm>
            <a:off x="0" y="0"/>
            <a:ext cx="14630400" cy="8235672"/>
          </a:xfrm>
          <a:prstGeom prst="rect">
            <a:avLst/>
          </a:prstGeom>
          <a:solidFill>
            <a:srgbClr val="FFFFF4">
              <a:alpha val="8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670203" y="460772"/>
            <a:ext cx="8239125" cy="626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666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750"/>
              <a:buFont typeface="Marcellus"/>
              <a:buNone/>
            </a:pPr>
            <a:r>
              <a:rPr b="0" i="0" lang="en-US" sz="37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RBF Kernel: The Adaptive Powerhouse</a:t>
            </a:r>
            <a:endParaRPr b="0" i="0" sz="3750" u="none" cap="none" strike="noStrike"/>
          </a:p>
        </p:txBody>
      </p:sp>
      <p:sp>
        <p:nvSpPr>
          <p:cNvPr id="141" name="Google Shape;141;p18"/>
          <p:cNvSpPr/>
          <p:nvPr/>
        </p:nvSpPr>
        <p:spPr>
          <a:xfrm>
            <a:off x="670203" y="1338143"/>
            <a:ext cx="13289994" cy="4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 RBF (Gaussian) kernel is the most popular choice for nonlinear SVM. It measures similarity via Euclidean distance, creating localized influence around support vectors.</a:t>
            </a:r>
            <a:endParaRPr b="0" i="0" sz="1300" u="none" cap="none" strike="noStrike"/>
          </a:p>
        </p:txBody>
      </p:sp>
      <p:pic>
        <p:nvPicPr>
          <p:cNvPr descr="preencoded.png" id="142" name="Google Shape;142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0200" y="2150625"/>
            <a:ext cx="7239131" cy="50672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8"/>
          <p:cNvSpPr/>
          <p:nvPr/>
        </p:nvSpPr>
        <p:spPr>
          <a:xfrm>
            <a:off x="670203" y="6762512"/>
            <a:ext cx="7810500" cy="217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  <p:sp>
        <p:nvSpPr>
          <p:cNvPr id="144" name="Google Shape;144;p18"/>
          <p:cNvSpPr/>
          <p:nvPr/>
        </p:nvSpPr>
        <p:spPr>
          <a:xfrm>
            <a:off x="8896945" y="2150626"/>
            <a:ext cx="5070753" cy="1296829"/>
          </a:xfrm>
          <a:prstGeom prst="roundRect">
            <a:avLst>
              <a:gd fmla="val 8461" name="adj"/>
            </a:avLst>
          </a:prstGeom>
          <a:solidFill>
            <a:srgbClr val="FFFFF4">
              <a:alpha val="94901"/>
            </a:srgbClr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>
            <a:off x="8874085" y="2150626"/>
            <a:ext cx="91440" cy="1296829"/>
          </a:xfrm>
          <a:prstGeom prst="roundRect">
            <a:avLst>
              <a:gd fmla="val 76962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9155906" y="2341007"/>
            <a:ext cx="2408634" cy="3130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Infinite Dimensions</a:t>
            </a:r>
            <a:endParaRPr b="0" i="0" sz="1850" u="none" cap="none" strike="noStrike"/>
          </a:p>
        </p:txBody>
      </p:sp>
      <p:sp>
        <p:nvSpPr>
          <p:cNvPr id="147" name="Google Shape;147;p18"/>
          <p:cNvSpPr/>
          <p:nvPr/>
        </p:nvSpPr>
        <p:spPr>
          <a:xfrm>
            <a:off x="9155906" y="2821543"/>
            <a:ext cx="4621411" cy="4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Maps data to infinite-dimensional space, offering flexibility for any nonlinear pattern.</a:t>
            </a:r>
            <a:endParaRPr b="0" i="0" sz="1300" u="none" cap="none" strike="noStrike"/>
          </a:p>
        </p:txBody>
      </p:sp>
      <p:sp>
        <p:nvSpPr>
          <p:cNvPr id="148" name="Google Shape;148;p18"/>
          <p:cNvSpPr/>
          <p:nvPr/>
        </p:nvSpPr>
        <p:spPr>
          <a:xfrm>
            <a:off x="8896945" y="3614976"/>
            <a:ext cx="5070753" cy="1296829"/>
          </a:xfrm>
          <a:prstGeom prst="roundRect">
            <a:avLst>
              <a:gd fmla="val 8461" name="adj"/>
            </a:avLst>
          </a:prstGeom>
          <a:solidFill>
            <a:srgbClr val="FFFFF4">
              <a:alpha val="94901"/>
            </a:srgbClr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8874085" y="3614976"/>
            <a:ext cx="91440" cy="1296829"/>
          </a:xfrm>
          <a:prstGeom prst="roundRect">
            <a:avLst>
              <a:gd fmla="val 76962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9155906" y="3805357"/>
            <a:ext cx="2408634" cy="3130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Local Influence</a:t>
            </a:r>
            <a:endParaRPr b="0" i="0" sz="1850" u="none" cap="none" strike="noStrike"/>
          </a:p>
        </p:txBody>
      </p:sp>
      <p:sp>
        <p:nvSpPr>
          <p:cNvPr id="151" name="Google Shape;151;p18"/>
          <p:cNvSpPr/>
          <p:nvPr/>
        </p:nvSpPr>
        <p:spPr>
          <a:xfrm>
            <a:off x="9155906" y="4285893"/>
            <a:ext cx="4621411" cy="4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Support vectors influence nearby points, creating adaptive boundaries.</a:t>
            </a:r>
            <a:endParaRPr b="0" i="0" sz="1300" u="none" cap="none" strike="noStrike"/>
          </a:p>
        </p:txBody>
      </p:sp>
      <p:sp>
        <p:nvSpPr>
          <p:cNvPr id="152" name="Google Shape;152;p18"/>
          <p:cNvSpPr/>
          <p:nvPr/>
        </p:nvSpPr>
        <p:spPr>
          <a:xfrm>
            <a:off x="8896945" y="5079325"/>
            <a:ext cx="5070753" cy="1296829"/>
          </a:xfrm>
          <a:prstGeom prst="roundRect">
            <a:avLst>
              <a:gd fmla="val 8461" name="adj"/>
            </a:avLst>
          </a:prstGeom>
          <a:solidFill>
            <a:srgbClr val="FFFFF4">
              <a:alpha val="94901"/>
            </a:srgbClr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8874085" y="5079325"/>
            <a:ext cx="91440" cy="1296829"/>
          </a:xfrm>
          <a:prstGeom prst="roundRect">
            <a:avLst>
              <a:gd fmla="val 76962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9155906" y="5269706"/>
            <a:ext cx="2408634" cy="3130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Shape Adaptation</a:t>
            </a:r>
            <a:endParaRPr b="0" i="0" sz="1850" u="none" cap="none" strike="noStrike"/>
          </a:p>
        </p:txBody>
      </p:sp>
      <p:sp>
        <p:nvSpPr>
          <p:cNvPr id="155" name="Google Shape;155;p18"/>
          <p:cNvSpPr/>
          <p:nvPr/>
        </p:nvSpPr>
        <p:spPr>
          <a:xfrm>
            <a:off x="9155906" y="5750243"/>
            <a:ext cx="4621411" cy="4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Adjusts to irregular class shapes and complex geometries without explicit feature engineering.</a:t>
            </a:r>
            <a:endParaRPr b="0" i="0" sz="130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8896945" y="6564630"/>
            <a:ext cx="5070753" cy="653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Defined as K(x, y) = exp(-γ||x - y||²), with γ controlling influence radius. Its versatility makes it the default for nonlinear classification.</a:t>
            </a:r>
            <a:endParaRPr b="0" i="0" sz="1300" u="none" cap="none" strike="noStrike"/>
          </a:p>
        </p:txBody>
      </p:sp>
      <p:sp>
        <p:nvSpPr>
          <p:cNvPr id="157" name="Google Shape;157;p18"/>
          <p:cNvSpPr/>
          <p:nvPr/>
        </p:nvSpPr>
        <p:spPr>
          <a:xfrm>
            <a:off x="670203" y="7557135"/>
            <a:ext cx="13289994" cy="2177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/>
          <p:nvPr/>
        </p:nvSpPr>
        <p:spPr>
          <a:xfrm>
            <a:off x="669250" y="568166"/>
            <a:ext cx="9013150" cy="625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666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750"/>
              <a:buFont typeface="Marcellus"/>
              <a:buNone/>
            </a:pPr>
            <a:r>
              <a:rPr b="0" i="0" lang="en-US" sz="37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The Gamma Parameter: Precision Control</a:t>
            </a:r>
            <a:endParaRPr b="0" i="0" sz="3750" u="none" cap="none" strike="noStrike"/>
          </a:p>
        </p:txBody>
      </p:sp>
      <p:sp>
        <p:nvSpPr>
          <p:cNvPr id="164" name="Google Shape;164;p19"/>
          <p:cNvSpPr/>
          <p:nvPr/>
        </p:nvSpPr>
        <p:spPr>
          <a:xfrm>
            <a:off x="669250" y="1611868"/>
            <a:ext cx="2886432" cy="3751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FF954F"/>
              </a:buClr>
              <a:buSzPts val="2250"/>
              <a:buFont typeface="Marcellus"/>
              <a:buNone/>
            </a:pPr>
            <a:r>
              <a:rPr b="0" i="0" lang="en-US" sz="2250" u="none" cap="none" strike="noStrike">
                <a:solidFill>
                  <a:srgbClr val="FF954F"/>
                </a:solidFill>
                <a:latin typeface="Marcellus"/>
                <a:ea typeface="Marcellus"/>
                <a:cs typeface="Marcellus"/>
                <a:sym typeface="Marcellus"/>
              </a:rPr>
              <a:t>Low Gamma</a:t>
            </a:r>
            <a:endParaRPr b="0" i="0" sz="2250" u="none" cap="none" strike="noStrike"/>
          </a:p>
        </p:txBody>
      </p:sp>
      <p:sp>
        <p:nvSpPr>
          <p:cNvPr id="165" name="Google Shape;165;p19"/>
          <p:cNvSpPr/>
          <p:nvPr/>
        </p:nvSpPr>
        <p:spPr>
          <a:xfrm>
            <a:off x="669250" y="2154317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1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Wide influence</a:t>
            </a:r>
            <a:endParaRPr b="0" i="0" sz="1300" u="none" cap="none" strike="noStrike"/>
          </a:p>
        </p:txBody>
      </p:sp>
      <p:sp>
        <p:nvSpPr>
          <p:cNvPr id="166" name="Google Shape;166;p19"/>
          <p:cNvSpPr/>
          <p:nvPr/>
        </p:nvSpPr>
        <p:spPr>
          <a:xfrm>
            <a:off x="669250" y="2522220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Affects distant points</a:t>
            </a:r>
            <a:endParaRPr b="0" i="0" sz="1300" u="none" cap="none" strike="noStrike"/>
          </a:p>
        </p:txBody>
      </p:sp>
      <p:sp>
        <p:nvSpPr>
          <p:cNvPr id="167" name="Google Shape;167;p19"/>
          <p:cNvSpPr/>
          <p:nvPr/>
        </p:nvSpPr>
        <p:spPr>
          <a:xfrm>
            <a:off x="669250" y="2798088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Smooth, generalized boundaries</a:t>
            </a:r>
            <a:endParaRPr b="0" i="0" sz="1300" u="none" cap="none" strike="noStrike"/>
          </a:p>
        </p:txBody>
      </p:sp>
      <p:sp>
        <p:nvSpPr>
          <p:cNvPr id="168" name="Google Shape;168;p19"/>
          <p:cNvSpPr/>
          <p:nvPr/>
        </p:nvSpPr>
        <p:spPr>
          <a:xfrm>
            <a:off x="669250" y="3073956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Reduces overfitting</a:t>
            </a:r>
            <a:endParaRPr b="0" i="0" sz="1300" u="none" cap="none" strike="noStrike"/>
          </a:p>
        </p:txBody>
      </p:sp>
      <p:sp>
        <p:nvSpPr>
          <p:cNvPr id="169" name="Google Shape;169;p19"/>
          <p:cNvSpPr/>
          <p:nvPr/>
        </p:nvSpPr>
        <p:spPr>
          <a:xfrm>
            <a:off x="669250" y="3349823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Risk of underfitting</a:t>
            </a:r>
            <a:endParaRPr b="0" i="0" sz="1300" u="none" cap="none" strike="noStrike"/>
          </a:p>
        </p:txBody>
      </p:sp>
      <p:sp>
        <p:nvSpPr>
          <p:cNvPr id="170" name="Google Shape;170;p19"/>
          <p:cNvSpPr/>
          <p:nvPr/>
        </p:nvSpPr>
        <p:spPr>
          <a:xfrm>
            <a:off x="669250" y="3717727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Like a wide brush: broad strokes, misses fine details.</a:t>
            </a:r>
            <a:endParaRPr b="0" i="0" sz="1300" u="none" cap="none" strike="noStrike"/>
          </a:p>
        </p:txBody>
      </p:sp>
      <p:sp>
        <p:nvSpPr>
          <p:cNvPr id="171" name="Google Shape;171;p19"/>
          <p:cNvSpPr/>
          <p:nvPr/>
        </p:nvSpPr>
        <p:spPr>
          <a:xfrm>
            <a:off x="7526893" y="1611868"/>
            <a:ext cx="2886432" cy="3751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111"/>
              </a:lnSpc>
              <a:spcBef>
                <a:spcPts val="0"/>
              </a:spcBef>
              <a:spcAft>
                <a:spcPts val="0"/>
              </a:spcAft>
              <a:buClr>
                <a:srgbClr val="CC5200"/>
              </a:buClr>
              <a:buSzPts val="2250"/>
              <a:buFont typeface="Marcellus"/>
              <a:buNone/>
            </a:pPr>
            <a:r>
              <a:rPr b="0" i="0" lang="en-US" sz="2250" u="none" cap="none" strike="noStrike">
                <a:solidFill>
                  <a:srgbClr val="CC5200"/>
                </a:solidFill>
                <a:latin typeface="Marcellus"/>
                <a:ea typeface="Marcellus"/>
                <a:cs typeface="Marcellus"/>
                <a:sym typeface="Marcellus"/>
              </a:rPr>
              <a:t>High Gamma</a:t>
            </a:r>
            <a:endParaRPr b="0" i="0" sz="2250" u="none" cap="none" strike="noStrike"/>
          </a:p>
        </p:txBody>
      </p:sp>
      <p:sp>
        <p:nvSpPr>
          <p:cNvPr id="172" name="Google Shape;172;p19"/>
          <p:cNvSpPr/>
          <p:nvPr/>
        </p:nvSpPr>
        <p:spPr>
          <a:xfrm>
            <a:off x="7526893" y="2154317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1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Narrow influence</a:t>
            </a:r>
            <a:endParaRPr b="0" i="0" sz="1300" u="none" cap="none" strike="noStrike"/>
          </a:p>
        </p:txBody>
      </p:sp>
      <p:sp>
        <p:nvSpPr>
          <p:cNvPr id="173" name="Google Shape;173;p19"/>
          <p:cNvSpPr/>
          <p:nvPr/>
        </p:nvSpPr>
        <p:spPr>
          <a:xfrm>
            <a:off x="7526893" y="2522220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Affects only nearby points</a:t>
            </a:r>
            <a:endParaRPr b="0" i="0" sz="1300" u="none" cap="none" strike="noStrike"/>
          </a:p>
        </p:txBody>
      </p:sp>
      <p:sp>
        <p:nvSpPr>
          <p:cNvPr id="174" name="Google Shape;174;p19"/>
          <p:cNvSpPr/>
          <p:nvPr/>
        </p:nvSpPr>
        <p:spPr>
          <a:xfrm>
            <a:off x="7526893" y="2798088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Intricate, detailed boundaries</a:t>
            </a:r>
            <a:endParaRPr b="0" i="0" sz="1300" u="none" cap="none" strike="noStrike"/>
          </a:p>
        </p:txBody>
      </p:sp>
      <p:sp>
        <p:nvSpPr>
          <p:cNvPr id="175" name="Google Shape;175;p19"/>
          <p:cNvSpPr/>
          <p:nvPr/>
        </p:nvSpPr>
        <p:spPr>
          <a:xfrm>
            <a:off x="7526893" y="3073956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Captures subtle patterns</a:t>
            </a:r>
            <a:endParaRPr b="0" i="0" sz="1300" u="none" cap="none" strike="noStrike"/>
          </a:p>
        </p:txBody>
      </p:sp>
      <p:sp>
        <p:nvSpPr>
          <p:cNvPr id="176" name="Google Shape;176;p19"/>
          <p:cNvSpPr/>
          <p:nvPr/>
        </p:nvSpPr>
        <p:spPr>
          <a:xfrm>
            <a:off x="7526893" y="3349823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Char char="•"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Risk of overfitting</a:t>
            </a:r>
            <a:endParaRPr b="0" i="0" sz="1300" u="none" cap="none" strike="noStrike"/>
          </a:p>
        </p:txBody>
      </p:sp>
      <p:sp>
        <p:nvSpPr>
          <p:cNvPr id="177" name="Google Shape;177;p19"/>
          <p:cNvSpPr/>
          <p:nvPr/>
        </p:nvSpPr>
        <p:spPr>
          <a:xfrm>
            <a:off x="7526893" y="3717727"/>
            <a:ext cx="64418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Like a fine-tip pen: precise, but can memorize noise.</a:t>
            </a:r>
            <a:endParaRPr b="0" i="0" sz="1300" u="none" cap="none" strike="noStrike"/>
          </a:p>
        </p:txBody>
      </p:sp>
      <p:sp>
        <p:nvSpPr>
          <p:cNvPr id="178" name="Google Shape;178;p19"/>
          <p:cNvSpPr/>
          <p:nvPr/>
        </p:nvSpPr>
        <p:spPr>
          <a:xfrm>
            <a:off x="669250" y="4273868"/>
            <a:ext cx="13291899" cy="660559"/>
          </a:xfrm>
          <a:prstGeom prst="roundRect">
            <a:avLst>
              <a:gd fmla="val 10639" name="adj"/>
            </a:avLst>
          </a:prstGeom>
          <a:solidFill>
            <a:srgbClr val="FFD1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9" name="Google Shape;17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6533" y="4496514"/>
            <a:ext cx="209074" cy="167283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9"/>
          <p:cNvSpPr/>
          <p:nvPr/>
        </p:nvSpPr>
        <p:spPr>
          <a:xfrm>
            <a:off x="1212890" y="4482941"/>
            <a:ext cx="12580977" cy="2174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"/>
              <a:buNone/>
            </a:pPr>
            <a:r>
              <a:rPr b="1" i="0" lang="en-US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Rule of thumb:</a:t>
            </a:r>
            <a:r>
              <a:rPr b="0" i="0" lang="en-US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Start with gamma = 1/n_features and tune using cross-validation. Monitor both training and validation accuracy to detect overfitting.</a:t>
            </a:r>
            <a:endParaRPr b="0" i="0" sz="1300" u="none" cap="none" strike="noStrike"/>
          </a:p>
        </p:txBody>
      </p:sp>
      <p:pic>
        <p:nvPicPr>
          <p:cNvPr descr="preencoded.png" id="181" name="Google Shape;18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62800" y="5122675"/>
            <a:ext cx="10204701" cy="253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/>
          <p:nvPr/>
        </p:nvSpPr>
        <p:spPr>
          <a:xfrm>
            <a:off x="793790" y="1693426"/>
            <a:ext cx="5869305" cy="7417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37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450"/>
              <a:buFont typeface="Marcellus"/>
              <a:buNone/>
            </a:pPr>
            <a:r>
              <a:rPr b="0" i="0" lang="en-US" sz="44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Kernel Selection Guide</a:t>
            </a:r>
            <a:endParaRPr b="0" i="0" sz="4450" u="none" cap="none" strike="noStrike"/>
          </a:p>
        </p:txBody>
      </p:sp>
      <p:pic>
        <p:nvPicPr>
          <p:cNvPr descr="preencoded.png" id="188" name="Google Shape;18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861786"/>
            <a:ext cx="198358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0"/>
          <p:cNvSpPr/>
          <p:nvPr/>
        </p:nvSpPr>
        <p:spPr>
          <a:xfrm>
            <a:off x="793790" y="3156347"/>
            <a:ext cx="4215289" cy="2286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793790" y="3301246"/>
            <a:ext cx="2993588" cy="370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81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200"/>
              <a:buFont typeface="Marcellus"/>
              <a:buNone/>
            </a:pPr>
            <a:r>
              <a:rPr b="0" i="0" lang="en-US" sz="22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Analyze Your Data First</a:t>
            </a:r>
            <a:endParaRPr b="0" i="0" sz="2200" u="none" cap="none" strike="noStrike"/>
          </a:p>
        </p:txBody>
      </p:sp>
      <p:sp>
        <p:nvSpPr>
          <p:cNvPr id="191" name="Google Shape;191;p20"/>
          <p:cNvSpPr/>
          <p:nvPr/>
        </p:nvSpPr>
        <p:spPr>
          <a:xfrm>
            <a:off x="793790" y="3791069"/>
            <a:ext cx="4215289" cy="774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Visualize relationships and understand problem structure before choosing a kernel.</a:t>
            </a:r>
            <a:endParaRPr b="0" i="0" sz="1550" u="none" cap="none" strike="noStrike"/>
          </a:p>
        </p:txBody>
      </p:sp>
      <p:pic>
        <p:nvPicPr>
          <p:cNvPr descr="preencoded.png" id="192" name="Google Shape;192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07437" y="2861786"/>
            <a:ext cx="198358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/>
          <p:nvPr/>
        </p:nvSpPr>
        <p:spPr>
          <a:xfrm>
            <a:off x="5207437" y="3156347"/>
            <a:ext cx="4215408" cy="2286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5207437" y="3301246"/>
            <a:ext cx="2852976" cy="370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81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200"/>
              <a:buFont typeface="Marcellus"/>
              <a:buNone/>
            </a:pPr>
            <a:r>
              <a:rPr b="0" i="0" lang="en-US" sz="22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Try Linear First</a:t>
            </a:r>
            <a:endParaRPr b="0" i="0" sz="2200" u="none" cap="none" strike="noStrike"/>
          </a:p>
        </p:txBody>
      </p:sp>
      <p:sp>
        <p:nvSpPr>
          <p:cNvPr id="195" name="Google Shape;195;p20"/>
          <p:cNvSpPr/>
          <p:nvPr/>
        </p:nvSpPr>
        <p:spPr>
          <a:xfrm>
            <a:off x="5207437" y="3791069"/>
            <a:ext cx="4215408" cy="516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Fast, interpretable, and often sufficient for high-dimensional or text data.</a:t>
            </a:r>
            <a:endParaRPr b="0" i="0" sz="1550" u="none" cap="none" strike="noStrike"/>
          </a:p>
        </p:txBody>
      </p:sp>
      <p:pic>
        <p:nvPicPr>
          <p:cNvPr descr="preencoded.png" id="196" name="Google Shape;196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621203" y="2861786"/>
            <a:ext cx="198358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0"/>
          <p:cNvSpPr/>
          <p:nvPr/>
        </p:nvSpPr>
        <p:spPr>
          <a:xfrm>
            <a:off x="9621203" y="3156347"/>
            <a:ext cx="4215289" cy="2286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0"/>
          <p:cNvSpPr/>
          <p:nvPr/>
        </p:nvSpPr>
        <p:spPr>
          <a:xfrm>
            <a:off x="9621203" y="3301246"/>
            <a:ext cx="3279338" cy="370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81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200"/>
              <a:buFont typeface="Marcellus"/>
              <a:buNone/>
            </a:pPr>
            <a:r>
              <a:rPr b="0" i="0" lang="en-US" sz="22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RBF for Complex Patterns</a:t>
            </a:r>
            <a:endParaRPr b="0" i="0" sz="2200" u="none" cap="none" strike="noStrike"/>
          </a:p>
        </p:txBody>
      </p:sp>
      <p:sp>
        <p:nvSpPr>
          <p:cNvPr id="199" name="Google Shape;199;p20"/>
          <p:cNvSpPr/>
          <p:nvPr/>
        </p:nvSpPr>
        <p:spPr>
          <a:xfrm>
            <a:off x="9621203" y="3791069"/>
            <a:ext cx="4215289" cy="516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Best for nonlinear data with unknown structure; adapts to most patterns.</a:t>
            </a:r>
            <a:endParaRPr b="0" i="0" sz="1550" u="none" cap="none" strike="noStrike"/>
          </a:p>
        </p:txBody>
      </p:sp>
      <p:pic>
        <p:nvPicPr>
          <p:cNvPr descr="preencoded.png" id="200" name="Google Shape;200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4942046"/>
            <a:ext cx="198358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0"/>
          <p:cNvSpPr/>
          <p:nvPr/>
        </p:nvSpPr>
        <p:spPr>
          <a:xfrm>
            <a:off x="793790" y="5236607"/>
            <a:ext cx="6422112" cy="2286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0"/>
          <p:cNvSpPr/>
          <p:nvPr/>
        </p:nvSpPr>
        <p:spPr>
          <a:xfrm>
            <a:off x="793790" y="5381506"/>
            <a:ext cx="4111823" cy="370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81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200"/>
              <a:buFont typeface="Marcellus"/>
              <a:buNone/>
            </a:pPr>
            <a:r>
              <a:rPr b="0" i="0" lang="en-US" sz="22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Polynomial for Known Structure</a:t>
            </a:r>
            <a:endParaRPr b="0" i="0" sz="2200" u="none" cap="none" strike="noStrike"/>
          </a:p>
        </p:txBody>
      </p:sp>
      <p:sp>
        <p:nvSpPr>
          <p:cNvPr id="203" name="Google Shape;203;p20"/>
          <p:cNvSpPr/>
          <p:nvPr/>
        </p:nvSpPr>
        <p:spPr>
          <a:xfrm>
            <a:off x="793790" y="5871329"/>
            <a:ext cx="6422112" cy="516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Use when domain expertise suggests specific polynomial relationships. Start with low degrees (2-3).</a:t>
            </a:r>
            <a:endParaRPr b="0" i="0" sz="1550" u="none" cap="none" strike="noStrike"/>
          </a:p>
        </p:txBody>
      </p:sp>
      <p:pic>
        <p:nvPicPr>
          <p:cNvPr descr="preencoded.png" id="204" name="Google Shape;204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414260" y="4942046"/>
            <a:ext cx="198358" cy="198358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0"/>
          <p:cNvSpPr/>
          <p:nvPr/>
        </p:nvSpPr>
        <p:spPr>
          <a:xfrm>
            <a:off x="7414260" y="5236607"/>
            <a:ext cx="6422231" cy="2286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"/>
          <p:cNvSpPr/>
          <p:nvPr/>
        </p:nvSpPr>
        <p:spPr>
          <a:xfrm>
            <a:off x="7414260" y="5381506"/>
            <a:ext cx="2892743" cy="3707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81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200"/>
              <a:buFont typeface="Marcellus"/>
              <a:buNone/>
            </a:pPr>
            <a:r>
              <a:rPr b="0" i="0" lang="en-US" sz="220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Validate and Compare</a:t>
            </a:r>
            <a:endParaRPr b="0" i="0" sz="2200" u="none" cap="none" strike="noStrike"/>
          </a:p>
        </p:txBody>
      </p:sp>
      <p:sp>
        <p:nvSpPr>
          <p:cNvPr id="207" name="Google Shape;207;p20"/>
          <p:cNvSpPr/>
          <p:nvPr/>
        </p:nvSpPr>
        <p:spPr>
          <a:xfrm>
            <a:off x="7414260" y="5871329"/>
            <a:ext cx="6422231" cy="516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0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550"/>
              <a:buFont typeface="Montserrat"/>
              <a:buNone/>
            </a:pPr>
            <a:r>
              <a:rPr b="0" i="0" lang="en-US" sz="15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Use cross-validation to compare kernel performance. Best kernel depends on data characteristics.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